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185"/>
    <p:restoredTop sz="94648"/>
  </p:normalViewPr>
  <p:slideViewPr>
    <p:cSldViewPr snapToGrid="0" snapToObjects="1">
      <p:cViewPr varScale="1">
        <p:scale>
          <a:sx n="107" d="100"/>
          <a:sy n="107" d="100"/>
        </p:scale>
        <p:origin x="41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956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02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38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659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300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522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174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625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684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389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50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11398D-2EF8-4040-A92D-27A120BAFF85}" type="datetimeFigureOut">
              <a:rPr lang="en-US" smtClean="0"/>
              <a:t>2/21/18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91DF0E-89AE-A444-ADF9-438E7CB1F5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247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444" t="8780" b="10688"/>
          <a:stretch/>
        </p:blipFill>
        <p:spPr>
          <a:xfrm>
            <a:off x="2509829" y="580842"/>
            <a:ext cx="7172343" cy="5920759"/>
          </a:xfrm>
          <a:prstGeom prst="rect">
            <a:avLst/>
          </a:prstGeom>
        </p:spPr>
      </p:pic>
      <p:sp>
        <p:nvSpPr>
          <p:cNvPr id="2" name="Footer Placeholder 4"/>
          <p:cNvSpPr txBox="1">
            <a:spLocks/>
          </p:cNvSpPr>
          <p:nvPr/>
        </p:nvSpPr>
        <p:spPr>
          <a:xfrm>
            <a:off x="0" y="6455230"/>
            <a:ext cx="12192000" cy="393246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3" name="Picture 2" descr="sofialogoprint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7984"/>
          <a:stretch/>
        </p:blipFill>
        <p:spPr>
          <a:xfrm>
            <a:off x="1050946" y="6483350"/>
            <a:ext cx="1384418" cy="355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443108" y="6467187"/>
            <a:ext cx="3607078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r>
              <a:rPr lang="en-US" sz="1200" i="1" dirty="0" smtClean="0">
                <a:solidFill>
                  <a:schemeClr val="bg2"/>
                </a:solidFill>
              </a:rPr>
              <a:t>Background </a:t>
            </a:r>
            <a:r>
              <a:rPr lang="en-US" sz="1200" i="1" dirty="0">
                <a:solidFill>
                  <a:schemeClr val="bg2"/>
                </a:solidFill>
              </a:rPr>
              <a:t>Image: The Spotty Surface of Betelgeuse</a:t>
            </a:r>
            <a:endParaRPr lang="en-US" sz="1200" i="1" dirty="0" smtClean="0">
              <a:solidFill>
                <a:schemeClr val="bg2"/>
              </a:solidFill>
            </a:endParaRPr>
          </a:p>
          <a:p>
            <a:r>
              <a:rPr lang="en-US" sz="1200" i="1" dirty="0" smtClean="0">
                <a:solidFill>
                  <a:schemeClr val="bg2"/>
                </a:solidFill>
              </a:rPr>
              <a:t>Image Credit: </a:t>
            </a:r>
            <a:r>
              <a:rPr lang="en-US" sz="1200" i="1" dirty="0">
                <a:solidFill>
                  <a:schemeClr val="bg2"/>
                </a:solidFill>
              </a:rPr>
              <a:t>Xavier </a:t>
            </a:r>
            <a:r>
              <a:rPr lang="en-US" sz="1200" i="1" dirty="0" err="1">
                <a:solidFill>
                  <a:schemeClr val="bg2"/>
                </a:solidFill>
              </a:rPr>
              <a:t>Haubois</a:t>
            </a:r>
            <a:r>
              <a:rPr lang="en-US" sz="1200" i="1" dirty="0">
                <a:solidFill>
                  <a:schemeClr val="bg2"/>
                </a:solidFill>
              </a:rPr>
              <a:t> (</a:t>
            </a:r>
            <a:r>
              <a:rPr lang="en-US" sz="1200" i="1" dirty="0" err="1">
                <a:solidFill>
                  <a:schemeClr val="bg2"/>
                </a:solidFill>
              </a:rPr>
              <a:t>Observatoire</a:t>
            </a:r>
            <a:r>
              <a:rPr lang="en-US" sz="1200" i="1" dirty="0">
                <a:solidFill>
                  <a:schemeClr val="bg2"/>
                </a:solidFill>
              </a:rPr>
              <a:t> de Paris) et al.</a:t>
            </a:r>
            <a:endParaRPr lang="en-US" sz="1200" dirty="0"/>
          </a:p>
        </p:txBody>
      </p:sp>
      <p:sp>
        <p:nvSpPr>
          <p:cNvPr id="12" name="Rectangle 11"/>
          <p:cNvSpPr/>
          <p:nvPr/>
        </p:nvSpPr>
        <p:spPr>
          <a:xfrm>
            <a:off x="104782" y="620625"/>
            <a:ext cx="3943819" cy="1169551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i="1" dirty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Mid-IR Observations of [Fe II] Emission </a:t>
            </a:r>
            <a:r>
              <a:rPr lang="en-US" sz="1400" i="1" dirty="0" smtClean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from</a:t>
            </a:r>
          </a:p>
          <a:p>
            <a:pPr algn="just"/>
            <a:r>
              <a:rPr lang="en-US" sz="1400" i="1" dirty="0" smtClean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the </a:t>
            </a:r>
            <a:r>
              <a:rPr lang="en-US" sz="1400" i="1" dirty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Extended Atmosphere of </a:t>
            </a:r>
            <a:r>
              <a:rPr lang="en-US" sz="1400" i="1" dirty="0" smtClean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Betelgeuse</a:t>
            </a:r>
          </a:p>
          <a:p>
            <a:pPr algn="just"/>
            <a:r>
              <a:rPr lang="cs-CZ" sz="1400" dirty="0" err="1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Harper</a:t>
            </a:r>
            <a:r>
              <a:rPr lang="cs-CZ" sz="1400" dirty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, G. M. et al., 2017, </a:t>
            </a:r>
            <a:r>
              <a:rPr lang="cs-CZ" sz="1400" dirty="0" err="1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ApJ</a:t>
            </a:r>
            <a:r>
              <a:rPr lang="cs-CZ" sz="1400" dirty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, 836, 22.</a:t>
            </a:r>
            <a:endParaRPr lang="en-US" sz="1400" dirty="0">
              <a:solidFill>
                <a:schemeClr val="bg1"/>
              </a:solidFill>
              <a:ea typeface="ＭＳ Ｐゴシック" charset="0"/>
              <a:cs typeface="Hoefler Text" charset="0"/>
              <a:sym typeface="Hoefler Text" charset="0"/>
            </a:endParaRPr>
          </a:p>
          <a:p>
            <a:endParaRPr lang="en-US" sz="1400" dirty="0" smtClean="0">
              <a:solidFill>
                <a:schemeClr val="bg1"/>
              </a:solidFill>
              <a:ea typeface="ＭＳ Ｐゴシック" charset="0"/>
              <a:cs typeface="Hoefler Text" charset="0"/>
              <a:sym typeface="Hoefler Text" charset="0"/>
            </a:endParaRPr>
          </a:p>
          <a:p>
            <a:r>
              <a:rPr lang="en-US" sz="1400" dirty="0" smtClean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Instrument: EXES, R=55,000 at 25.99 </a:t>
            </a:r>
            <a:r>
              <a:rPr lang="el-GR" sz="1400" dirty="0" smtClean="0">
                <a:solidFill>
                  <a:schemeClr val="bg1"/>
                </a:solidFill>
                <a:ea typeface="ＭＳ Ｐゴシック" charset="0"/>
                <a:cs typeface="Hoefler Text" charset="0"/>
                <a:sym typeface="Hoefler Text" charset="0"/>
              </a:rPr>
              <a:t>μm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2024" y="1790176"/>
            <a:ext cx="3956578" cy="4401205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b="1" dirty="0" smtClean="0">
                <a:solidFill>
                  <a:schemeClr val="bg1"/>
                </a:solidFill>
              </a:rPr>
              <a:t>Background</a:t>
            </a:r>
          </a:p>
          <a:p>
            <a:pPr algn="just"/>
            <a:endParaRPr lang="en-US" sz="1400" dirty="0" smtClean="0">
              <a:solidFill>
                <a:schemeClr val="bg1"/>
              </a:solidFill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Late type supergiants experience surface winds that result in  mass-loss </a:t>
            </a:r>
            <a:r>
              <a:rPr lang="en-US" sz="1400" dirty="0">
                <a:solidFill>
                  <a:schemeClr val="bg1"/>
                </a:solidFill>
              </a:rPr>
              <a:t>rates </a:t>
            </a:r>
            <a:r>
              <a:rPr lang="en-US" sz="1400" dirty="0" smtClean="0">
                <a:solidFill>
                  <a:schemeClr val="bg1"/>
                </a:solidFill>
              </a:rPr>
              <a:t>of over </a:t>
            </a:r>
            <a:r>
              <a:rPr lang="en-US" sz="1400" dirty="0">
                <a:solidFill>
                  <a:schemeClr val="bg1"/>
                </a:solidFill>
              </a:rPr>
              <a:t>10^-6 </a:t>
            </a:r>
            <a:r>
              <a:rPr lang="en-US" sz="1400" dirty="0" smtClean="0">
                <a:solidFill>
                  <a:schemeClr val="bg1"/>
                </a:solidFill>
              </a:rPr>
              <a:t>M sun/yr. These winds are typically dust, and therefore thought to be driven by radiation pressure on small dust grains and/or large molecules. </a:t>
            </a:r>
          </a:p>
          <a:p>
            <a:pPr algn="just"/>
            <a:endParaRPr lang="en-US" sz="1400" dirty="0">
              <a:solidFill>
                <a:schemeClr val="bg1"/>
              </a:solidFill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However, some supergiants, such as Betelgeuse, have </a:t>
            </a:r>
            <a:r>
              <a:rPr lang="en-US" sz="1400" dirty="0">
                <a:solidFill>
                  <a:schemeClr val="bg1"/>
                </a:solidFill>
              </a:rPr>
              <a:t>winds </a:t>
            </a:r>
            <a:r>
              <a:rPr lang="en-US" sz="1400" dirty="0" smtClean="0">
                <a:solidFill>
                  <a:schemeClr val="bg1"/>
                </a:solidFill>
              </a:rPr>
              <a:t>relatively </a:t>
            </a:r>
            <a:r>
              <a:rPr lang="en-US" sz="1400" dirty="0">
                <a:solidFill>
                  <a:schemeClr val="bg1"/>
                </a:solidFill>
              </a:rPr>
              <a:t>devoid of dust grains, which challenges the idea that these winds are driven by radiation pressure on grains. 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just"/>
            <a:endParaRPr lang="en-US" sz="1400" dirty="0">
              <a:solidFill>
                <a:schemeClr val="bg1"/>
              </a:solidFill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Understanding the </a:t>
            </a:r>
            <a:r>
              <a:rPr lang="en-US" sz="1400" dirty="0">
                <a:solidFill>
                  <a:schemeClr val="bg1"/>
                </a:solidFill>
              </a:rPr>
              <a:t>nature of these </a:t>
            </a:r>
            <a:r>
              <a:rPr lang="en-US" sz="1400" dirty="0" smtClean="0">
                <a:solidFill>
                  <a:schemeClr val="bg1"/>
                </a:solidFill>
              </a:rPr>
              <a:t>winds requires models </a:t>
            </a:r>
            <a:r>
              <a:rPr lang="en-US" sz="1400" dirty="0">
                <a:solidFill>
                  <a:schemeClr val="bg1"/>
                </a:solidFill>
              </a:rPr>
              <a:t>of the thermal structure of the wind from the surface </a:t>
            </a:r>
            <a:r>
              <a:rPr lang="en-US" sz="1400" dirty="0" smtClean="0">
                <a:solidFill>
                  <a:schemeClr val="bg1"/>
                </a:solidFill>
              </a:rPr>
              <a:t>of the </a:t>
            </a:r>
            <a:r>
              <a:rPr lang="en-US" sz="1400" dirty="0">
                <a:solidFill>
                  <a:schemeClr val="bg1"/>
                </a:solidFill>
              </a:rPr>
              <a:t>star out to </a:t>
            </a:r>
            <a:r>
              <a:rPr lang="en-US" sz="1400" dirty="0" smtClean="0">
                <a:solidFill>
                  <a:schemeClr val="bg1"/>
                </a:solidFill>
              </a:rPr>
              <a:t>over 100 </a:t>
            </a:r>
            <a:r>
              <a:rPr lang="en-US" sz="1400" dirty="0">
                <a:solidFill>
                  <a:schemeClr val="bg1"/>
                </a:solidFill>
              </a:rPr>
              <a:t>stellar </a:t>
            </a:r>
            <a:r>
              <a:rPr lang="en-US" sz="1400" dirty="0" smtClean="0">
                <a:solidFill>
                  <a:schemeClr val="bg1"/>
                </a:solidFill>
              </a:rPr>
              <a:t>radii. Observing atmospheric cooling lines is one way to constrain and check </a:t>
            </a:r>
            <a:r>
              <a:rPr lang="en-US" sz="1400" dirty="0">
                <a:solidFill>
                  <a:schemeClr val="bg1"/>
                </a:solidFill>
              </a:rPr>
              <a:t>these </a:t>
            </a:r>
            <a:r>
              <a:rPr lang="en-US" sz="1400" dirty="0" smtClean="0">
                <a:solidFill>
                  <a:schemeClr val="bg1"/>
                </a:solidFill>
              </a:rPr>
              <a:t>models. [Fe II] is one </a:t>
            </a:r>
            <a:r>
              <a:rPr lang="en-US" sz="1400" dirty="0">
                <a:solidFill>
                  <a:schemeClr val="bg1"/>
                </a:solidFill>
              </a:rPr>
              <a:t>of the dominant fine-structure cooling lines for a low-ionization wind flow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047956" y="3764485"/>
            <a:ext cx="4144043" cy="2677656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1400" dirty="0">
                <a:solidFill>
                  <a:schemeClr val="bg1"/>
                </a:solidFill>
              </a:rPr>
              <a:t>E</a:t>
            </a:r>
            <a:r>
              <a:rPr lang="en-US" sz="1400" dirty="0" smtClean="0">
                <a:solidFill>
                  <a:schemeClr val="bg1"/>
                </a:solidFill>
              </a:rPr>
              <a:t>xtremely </a:t>
            </a:r>
            <a:r>
              <a:rPr lang="en-US" sz="1400" dirty="0">
                <a:solidFill>
                  <a:schemeClr val="bg1"/>
                </a:solidFill>
              </a:rPr>
              <a:t>high-spectral resolution data </a:t>
            </a:r>
            <a:r>
              <a:rPr lang="en-US" sz="1400" dirty="0" smtClean="0">
                <a:solidFill>
                  <a:schemeClr val="bg1"/>
                </a:solidFill>
              </a:rPr>
              <a:t>allows detection of </a:t>
            </a:r>
            <a:r>
              <a:rPr lang="en-US" sz="1400" dirty="0">
                <a:solidFill>
                  <a:schemeClr val="bg1"/>
                </a:solidFill>
              </a:rPr>
              <a:t>a small velocity shift in the line </a:t>
            </a:r>
            <a:r>
              <a:rPr lang="en-US" sz="1400" dirty="0" smtClean="0">
                <a:solidFill>
                  <a:schemeClr val="bg1"/>
                </a:solidFill>
              </a:rPr>
              <a:t>profile, indicating that the </a:t>
            </a:r>
            <a:r>
              <a:rPr lang="en-US" sz="1400" dirty="0">
                <a:solidFill>
                  <a:schemeClr val="bg1"/>
                </a:solidFill>
              </a:rPr>
              <a:t>emission is coming from a region closer to the star than would be predicted by previous </a:t>
            </a:r>
            <a:r>
              <a:rPr lang="en-US" sz="1400" dirty="0" smtClean="0">
                <a:solidFill>
                  <a:schemeClr val="bg1"/>
                </a:solidFill>
              </a:rPr>
              <a:t>models.</a:t>
            </a:r>
            <a:r>
              <a:rPr lang="en-US" sz="1400" dirty="0">
                <a:solidFill>
                  <a:schemeClr val="bg1"/>
                </a:solidFill>
              </a:rPr>
              <a:t> </a:t>
            </a:r>
            <a:r>
              <a:rPr lang="en-US" sz="1400" dirty="0" smtClean="0">
                <a:solidFill>
                  <a:schemeClr val="bg1"/>
                </a:solidFill>
              </a:rPr>
              <a:t>I.e., </a:t>
            </a:r>
            <a:r>
              <a:rPr lang="en-US" sz="1400" dirty="0">
                <a:solidFill>
                  <a:schemeClr val="bg1"/>
                </a:solidFill>
              </a:rPr>
              <a:t>the flow cools (to below 500K) much sooner than previously thought.  </a:t>
            </a:r>
            <a:endParaRPr lang="en-US" sz="1400" dirty="0" smtClean="0">
              <a:solidFill>
                <a:schemeClr val="bg1"/>
              </a:solidFill>
            </a:endParaRPr>
          </a:p>
          <a:p>
            <a:pPr algn="just"/>
            <a:endParaRPr lang="en-US" sz="1400" dirty="0">
              <a:solidFill>
                <a:schemeClr val="bg1"/>
              </a:solidFill>
            </a:endParaRPr>
          </a:p>
          <a:p>
            <a:pPr algn="just"/>
            <a:r>
              <a:rPr lang="en-US" sz="1400" dirty="0" smtClean="0">
                <a:solidFill>
                  <a:schemeClr val="bg1"/>
                </a:solidFill>
              </a:rPr>
              <a:t>As </a:t>
            </a:r>
            <a:r>
              <a:rPr lang="en-US" sz="1400" dirty="0">
                <a:solidFill>
                  <a:schemeClr val="bg1"/>
                </a:solidFill>
              </a:rPr>
              <a:t>higher-fidelity models for stellar winds are developed, high-spectral resolution observations of mid-IR cooling lines will continue to play an important role in constraining model parameters and </a:t>
            </a:r>
            <a:r>
              <a:rPr lang="en-US" sz="1400" dirty="0" smtClean="0">
                <a:solidFill>
                  <a:schemeClr val="bg1"/>
                </a:solidFill>
              </a:rPr>
              <a:t>improve </a:t>
            </a:r>
            <a:r>
              <a:rPr lang="en-US" sz="1400" dirty="0">
                <a:solidFill>
                  <a:schemeClr val="bg1"/>
                </a:solidFill>
              </a:rPr>
              <a:t>our understand of how these stellar winds are driven</a:t>
            </a:r>
            <a:r>
              <a:rPr lang="en-US" sz="1400" dirty="0" smtClean="0">
                <a:solidFill>
                  <a:schemeClr val="bg1"/>
                </a:solidFill>
              </a:rPr>
              <a:t>.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34"/>
          <a:stretch/>
        </p:blipFill>
        <p:spPr>
          <a:xfrm>
            <a:off x="8047958" y="800370"/>
            <a:ext cx="4096541" cy="301160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0" y="93280"/>
            <a:ext cx="12192000" cy="533932"/>
          </a:xfrm>
          <a:prstGeom prst="rect">
            <a:avLst/>
          </a:prstGeom>
          <a:solidFill>
            <a:schemeClr val="tx1">
              <a:alpha val="25000"/>
            </a:schemeClr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300" b="1" dirty="0">
                <a:solidFill>
                  <a:schemeClr val="bg2"/>
                </a:solidFill>
              </a:rPr>
              <a:t>Betelgeuse High-Resolution </a:t>
            </a:r>
            <a:r>
              <a:rPr lang="en-US" sz="3300" b="1" dirty="0" smtClean="0">
                <a:solidFill>
                  <a:schemeClr val="bg2"/>
                </a:solidFill>
              </a:rPr>
              <a:t>[Fe II] Emission </a:t>
            </a:r>
            <a:r>
              <a:rPr lang="en-US" sz="3300" b="1" dirty="0" smtClean="0">
                <a:solidFill>
                  <a:schemeClr val="bg2"/>
                </a:solidFill>
              </a:rPr>
              <a:t>Data</a:t>
            </a:r>
            <a:endParaRPr lang="en-US" sz="3300" b="1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8047957" y="656738"/>
            <a:ext cx="4114800" cy="215444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EXES [Fe II] 25.99 μm spectrum </a:t>
            </a:r>
            <a:r>
              <a:rPr lang="en-US" sz="1400">
                <a:solidFill>
                  <a:schemeClr val="bg1"/>
                </a:solidFill>
              </a:rPr>
              <a:t>from </a:t>
            </a:r>
            <a:r>
              <a:rPr lang="en-US" sz="1400" smtClean="0">
                <a:solidFill>
                  <a:schemeClr val="bg1"/>
                </a:solidFill>
              </a:rPr>
              <a:t>Betelgeuse 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901274" y="2203726"/>
            <a:ext cx="2182475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blue- shifted emission is </a:t>
            </a:r>
            <a:r>
              <a:rPr lang="en-US" sz="900" dirty="0" smtClean="0"/>
              <a:t>separated </a:t>
            </a:r>
            <a:r>
              <a:rPr lang="en-US" sz="900" dirty="0"/>
              <a:t>from the telluric contamination </a:t>
            </a:r>
            <a:r>
              <a:rPr lang="en-US" sz="900" dirty="0" smtClean="0"/>
              <a:t>~384.83 </a:t>
            </a:r>
            <a:r>
              <a:rPr lang="en-US" sz="900" dirty="0"/>
              <a:t>cm</a:t>
            </a:r>
            <a:r>
              <a:rPr lang="en-US" sz="900" baseline="30000" dirty="0"/>
              <a:t>-1</a:t>
            </a:r>
            <a:r>
              <a:rPr lang="en-US" sz="900" dirty="0"/>
              <a:t> </a:t>
            </a:r>
          </a:p>
          <a:p>
            <a:endParaRPr lang="en-US" sz="900" dirty="0"/>
          </a:p>
          <a:p>
            <a:r>
              <a:rPr lang="en-US" sz="900" dirty="0"/>
              <a:t>clear offset of the line center (</a:t>
            </a:r>
            <a:r>
              <a:rPr lang="en-US" sz="900" dirty="0" err="1"/>
              <a:t>V</a:t>
            </a:r>
            <a:r>
              <a:rPr lang="en-US" sz="900" baseline="-25000" dirty="0" err="1"/>
              <a:t>cent</a:t>
            </a:r>
            <a:r>
              <a:rPr lang="en-US" sz="900" dirty="0"/>
              <a:t>) from the stellar radial velocity (V</a:t>
            </a:r>
            <a:r>
              <a:rPr lang="en-US" sz="900" baseline="-25000" dirty="0" smtClean="0"/>
              <a:t>*</a:t>
            </a:r>
            <a:r>
              <a:rPr lang="en-US" sz="900" dirty="0" smtClean="0"/>
              <a:t>)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23315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4752</TotalTime>
  <Words>295</Words>
  <Application>Microsoft Macintosh PowerPoint</Application>
  <PresentationFormat>Widescreen</PresentationFormat>
  <Paragraphs>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Calibri</vt:lpstr>
      <vt:lpstr>Calibri Light</vt:lpstr>
      <vt:lpstr>Hoefler Text</vt:lpstr>
      <vt:lpstr>ＭＳ Ｐゴシック</vt:lpstr>
      <vt:lpstr>Arial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15.0041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Dr. Randolf Klein</dc:creator>
  <cp:lastModifiedBy>Microsoft Office User</cp:lastModifiedBy>
  <cp:revision>23</cp:revision>
  <dcterms:created xsi:type="dcterms:W3CDTF">2018-01-23T05:08:50Z</dcterms:created>
  <dcterms:modified xsi:type="dcterms:W3CDTF">2018-02-21T18:47:27Z</dcterms:modified>
</cp:coreProperties>
</file>